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5" r:id="rId9"/>
    <p:sldId id="266" r:id="rId10"/>
    <p:sldId id="268" r:id="rId11"/>
    <p:sldId id="270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1DA5-C6B5-4086-ADFA-962FD3426965}" type="datetimeFigureOut">
              <a:rPr lang="es-MX" smtClean="0"/>
              <a:t>20/11/2020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6190BD8-143B-4A0C-981C-0DDE834E4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9983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1DA5-C6B5-4086-ADFA-962FD3426965}" type="datetimeFigureOut">
              <a:rPr lang="es-MX" smtClean="0"/>
              <a:t>20/11/2020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6190BD8-143B-4A0C-981C-0DDE834E4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0753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1DA5-C6B5-4086-ADFA-962FD3426965}" type="datetimeFigureOut">
              <a:rPr lang="es-MX" smtClean="0"/>
              <a:t>20/11/2020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6190BD8-143B-4A0C-981C-0DDE834E4DFA}" type="slidenum">
              <a:rPr lang="es-MX" smtClean="0"/>
              <a:t>‹Nº›</a:t>
            </a:fld>
            <a:endParaRPr lang="es-MX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0003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1DA5-C6B5-4086-ADFA-962FD3426965}" type="datetimeFigureOut">
              <a:rPr lang="es-MX" smtClean="0"/>
              <a:t>20/11/2020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6190BD8-143B-4A0C-981C-0DDE834E4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0682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1DA5-C6B5-4086-ADFA-962FD3426965}" type="datetimeFigureOut">
              <a:rPr lang="es-MX" smtClean="0"/>
              <a:t>20/11/2020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6190BD8-143B-4A0C-981C-0DDE834E4DFA}" type="slidenum">
              <a:rPr lang="es-MX" smtClean="0"/>
              <a:t>‹Nº›</a:t>
            </a:fld>
            <a:endParaRPr lang="es-MX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5159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1DA5-C6B5-4086-ADFA-962FD3426965}" type="datetimeFigureOut">
              <a:rPr lang="es-MX" smtClean="0"/>
              <a:t>20/11/2020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6190BD8-143B-4A0C-981C-0DDE834E4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2254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1DA5-C6B5-4086-ADFA-962FD3426965}" type="datetimeFigureOut">
              <a:rPr lang="es-MX" smtClean="0"/>
              <a:t>20/11/2020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0BD8-143B-4A0C-981C-0DDE834E4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566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1DA5-C6B5-4086-ADFA-962FD3426965}" type="datetimeFigureOut">
              <a:rPr lang="es-MX" smtClean="0"/>
              <a:t>20/11/2020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0BD8-143B-4A0C-981C-0DDE834E4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1511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1DA5-C6B5-4086-ADFA-962FD3426965}" type="datetimeFigureOut">
              <a:rPr lang="es-MX" smtClean="0"/>
              <a:t>20/11/2020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0BD8-143B-4A0C-981C-0DDE834E4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210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1DA5-C6B5-4086-ADFA-962FD3426965}" type="datetimeFigureOut">
              <a:rPr lang="es-MX" smtClean="0"/>
              <a:t>20/11/2020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6190BD8-143B-4A0C-981C-0DDE834E4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5433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1DA5-C6B5-4086-ADFA-962FD3426965}" type="datetimeFigureOut">
              <a:rPr lang="es-MX" smtClean="0"/>
              <a:t>20/11/2020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6190BD8-143B-4A0C-981C-0DDE834E4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706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1DA5-C6B5-4086-ADFA-962FD3426965}" type="datetimeFigureOut">
              <a:rPr lang="es-MX" smtClean="0"/>
              <a:t>20/11/2020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6190BD8-143B-4A0C-981C-0DDE834E4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594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1DA5-C6B5-4086-ADFA-962FD3426965}" type="datetimeFigureOut">
              <a:rPr lang="es-MX" smtClean="0"/>
              <a:t>20/11/2020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0BD8-143B-4A0C-981C-0DDE834E4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972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1DA5-C6B5-4086-ADFA-962FD3426965}" type="datetimeFigureOut">
              <a:rPr lang="es-MX" smtClean="0"/>
              <a:t>20/11/2020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0BD8-143B-4A0C-981C-0DDE834E4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3721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1DA5-C6B5-4086-ADFA-962FD3426965}" type="datetimeFigureOut">
              <a:rPr lang="es-MX" smtClean="0"/>
              <a:t>20/11/2020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0BD8-143B-4A0C-981C-0DDE834E4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9161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1DA5-C6B5-4086-ADFA-962FD3426965}" type="datetimeFigureOut">
              <a:rPr lang="es-MX" smtClean="0"/>
              <a:t>20/11/2020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6190BD8-143B-4A0C-981C-0DDE834E4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8352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41DA5-C6B5-4086-ADFA-962FD3426965}" type="datetimeFigureOut">
              <a:rPr lang="es-MX" smtClean="0"/>
              <a:t>20/11/2020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6190BD8-143B-4A0C-981C-0DDE834E4D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0022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6" r:id="rId14"/>
    <p:sldLayoutId id="2147484017" r:id="rId15"/>
    <p:sldLayoutId id="21474840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o.org/obp/ui/#iso:std:iso:10218:-1:ed-2:v1:en" TargetMode="External"/><Relationship Id="rId2" Type="http://schemas.openxmlformats.org/officeDocument/2006/relationships/hyperlink" Target="https://www.pilz.com/en-INT/support/knowhow/faq/standards/articles/16766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tNxx-jaIt4&amp;feature=youtu.be" TargetMode="External"/><Relationship Id="rId5" Type="http://schemas.openxmlformats.org/officeDocument/2006/relationships/hyperlink" Target="https://www.keyence.com/ss/products/safetyknowledge/performance/level/" TargetMode="External"/><Relationship Id="rId4" Type="http://schemas.openxmlformats.org/officeDocument/2006/relationships/hyperlink" Target="https://library.e.abb.com/public/188d2f386fbd4417a484ba4cf56b0df9/Safety_WS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C266F-C711-470D-90D4-9218958D4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080622"/>
            <a:ext cx="9337744" cy="2696760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ISO 10218:2011</a:t>
            </a:r>
            <a:br>
              <a:rPr lang="en-US" dirty="0">
                <a:effectLst/>
              </a:rPr>
            </a:br>
            <a:r>
              <a:rPr lang="es-MX" dirty="0">
                <a:effectLst/>
              </a:rPr>
              <a:t>Robots y dispositivos robóticos </a:t>
            </a:r>
            <a:r>
              <a:rPr lang="es-MX" sz="3600" dirty="0">
                <a:effectLst/>
              </a:rPr>
              <a:t>Requisitos de seguridad para robots industriales</a:t>
            </a:r>
            <a:br>
              <a:rPr lang="en-US" dirty="0">
                <a:effectLst/>
              </a:rPr>
            </a:b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89603B-92F8-4C8E-8C99-E89D5A3A56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Maurilio Eduardo Patiño Pérez – A01373619</a:t>
            </a:r>
          </a:p>
        </p:txBody>
      </p:sp>
    </p:spTree>
    <p:extLst>
      <p:ext uri="{BB962C8B-B14F-4D97-AF65-F5344CB8AC3E}">
        <p14:creationId xmlns:p14="http://schemas.microsoft.com/office/powerpoint/2010/main" val="3264883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397C3-40D1-4BC9-A499-F6DF281F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ISO 10218-2: Celdas Robóticas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66B9BE7-A131-4F3F-B51C-502AF3495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04" t="34278" r="14048" b="18714"/>
          <a:stretch/>
        </p:blipFill>
        <p:spPr>
          <a:xfrm>
            <a:off x="1669144" y="2017080"/>
            <a:ext cx="9637486" cy="355993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5F2392F-03BA-4E3D-8AD0-860B10ADEF95}"/>
              </a:ext>
            </a:extLst>
          </p:cNvPr>
          <p:cNvSpPr txBox="1"/>
          <p:nvPr/>
        </p:nvSpPr>
        <p:spPr>
          <a:xfrm>
            <a:off x="1460767" y="1499375"/>
            <a:ext cx="5970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Tabla 4 - </a:t>
            </a:r>
            <a:r>
              <a:rPr lang="es-MX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Requerimientos de movimiento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Tabla recuperada de </a:t>
            </a:r>
            <a:r>
              <a:rPr lang="es-MX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Seguridad en Celdas Robóticas</a:t>
            </a:r>
            <a:endParaRPr lang="es-MX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0CA0A93-6550-4C48-A3A9-C174D235FF9C}"/>
              </a:ext>
            </a:extLst>
          </p:cNvPr>
          <p:cNvSpPr txBox="1"/>
          <p:nvPr/>
        </p:nvSpPr>
        <p:spPr>
          <a:xfrm>
            <a:off x="7382104" y="4158296"/>
            <a:ext cx="39245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s-MX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Figura 5 – Espacios del robot.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Figura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recuperada de </a:t>
            </a:r>
            <a:r>
              <a:rPr lang="es-MX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Seguridad en Celdas Robóticas</a:t>
            </a:r>
            <a:endParaRPr lang="es-MX" sz="1800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56641E3-4050-4AB7-B9CD-106B3D282A7B}"/>
              </a:ext>
            </a:extLst>
          </p:cNvPr>
          <p:cNvSpPr txBox="1"/>
          <p:nvPr/>
        </p:nvSpPr>
        <p:spPr>
          <a:xfrm>
            <a:off x="1857828" y="5709474"/>
            <a:ext cx="7561943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dirty="0"/>
              <a:t>En la simulación de RobotStudio se integrara utilizando la función de </a:t>
            </a:r>
            <a:r>
              <a:rPr lang="es-MX" dirty="0" err="1"/>
              <a:t>World</a:t>
            </a:r>
            <a:r>
              <a:rPr lang="es-MX" dirty="0"/>
              <a:t> </a:t>
            </a:r>
            <a:r>
              <a:rPr lang="es-MX" dirty="0" err="1"/>
              <a:t>Zone</a:t>
            </a:r>
            <a:r>
              <a:rPr lang="es-MX" dirty="0"/>
              <a:t> para detener el robot si este está dentro de un</a:t>
            </a:r>
          </a:p>
          <a:p>
            <a:r>
              <a:rPr lang="es-MX" dirty="0"/>
              <a:t>zona especial definida por el usuario</a:t>
            </a:r>
          </a:p>
        </p:txBody>
      </p:sp>
    </p:spTree>
    <p:extLst>
      <p:ext uri="{BB962C8B-B14F-4D97-AF65-F5344CB8AC3E}">
        <p14:creationId xmlns:p14="http://schemas.microsoft.com/office/powerpoint/2010/main" val="1368171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397C3-40D1-4BC9-A499-F6DF281F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ISO 10218-2: Celdas Robóticas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66B9BE7-A131-4F3F-B51C-502AF3495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04" t="34278" r="14048" b="18714"/>
          <a:stretch/>
        </p:blipFill>
        <p:spPr>
          <a:xfrm>
            <a:off x="1669144" y="2017080"/>
            <a:ext cx="9637486" cy="355993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5F2392F-03BA-4E3D-8AD0-860B10ADEF95}"/>
              </a:ext>
            </a:extLst>
          </p:cNvPr>
          <p:cNvSpPr txBox="1"/>
          <p:nvPr/>
        </p:nvSpPr>
        <p:spPr>
          <a:xfrm>
            <a:off x="1460767" y="1499375"/>
            <a:ext cx="5970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Tabla 4 - </a:t>
            </a:r>
            <a:r>
              <a:rPr lang="es-MX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Requerimientos de movimiento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Tabla recuperada de </a:t>
            </a:r>
            <a:r>
              <a:rPr lang="es-MX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Seguridad en Celdas Robóticas</a:t>
            </a:r>
            <a:endParaRPr lang="es-MX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0CA0A93-6550-4C48-A3A9-C174D235FF9C}"/>
              </a:ext>
            </a:extLst>
          </p:cNvPr>
          <p:cNvSpPr txBox="1"/>
          <p:nvPr/>
        </p:nvSpPr>
        <p:spPr>
          <a:xfrm>
            <a:off x="7382104" y="4158296"/>
            <a:ext cx="39245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s-MX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Figura 5 – Espacios del robot.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Figura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recuperada de </a:t>
            </a:r>
            <a:r>
              <a:rPr lang="es-MX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Seguridad en Celdas Robóticas</a:t>
            </a:r>
            <a:endParaRPr lang="es-MX" sz="1800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121A60-6990-42BD-BF40-D4D624398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72" t="72233" r="8691" b="15962"/>
          <a:stretch/>
        </p:blipFill>
        <p:spPr>
          <a:xfrm>
            <a:off x="1669144" y="5577017"/>
            <a:ext cx="7913291" cy="87186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DB9072E-A02D-4D4A-B873-20ABEAAC29FA}"/>
              </a:ext>
            </a:extLst>
          </p:cNvPr>
          <p:cNvSpPr txBox="1"/>
          <p:nvPr/>
        </p:nvSpPr>
        <p:spPr>
          <a:xfrm>
            <a:off x="689075" y="6448885"/>
            <a:ext cx="11597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s-MX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Figura 6 – Advertencia de WZ.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Figura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recuperada de </a:t>
            </a:r>
            <a:r>
              <a:rPr lang="en-US" sz="18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manual - Motion functions and events</a:t>
            </a:r>
            <a:endParaRPr lang="es-MX" sz="1800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184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80B244-1691-4BFD-A620-D523F895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02F4FF-B2F9-4A91-A591-C0C0D2FF1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1905000"/>
            <a:ext cx="9167359" cy="4328890"/>
          </a:xfrm>
        </p:spPr>
        <p:txBody>
          <a:bodyPr>
            <a:noAutofit/>
          </a:bodyPr>
          <a:lstStyle/>
          <a:p>
            <a:r>
              <a:rPr lang="es-MX" sz="1600" dirty="0"/>
              <a:t>PILZ. (s.f.).</a:t>
            </a:r>
            <a:r>
              <a:rPr lang="en-US" sz="1600" b="0" i="0" strike="noStrike" dirty="0">
                <a:effectLst/>
              </a:rPr>
              <a:t> </a:t>
            </a:r>
            <a:r>
              <a:rPr lang="en-US" sz="1600" b="0" i="1" strike="noStrike" dirty="0">
                <a:effectLst/>
              </a:rPr>
              <a:t>What </a:t>
            </a:r>
            <a:r>
              <a:rPr lang="en-US" sz="1600" b="0" i="1" u="none" strike="noStrike" dirty="0">
                <a:effectLst/>
              </a:rPr>
              <a:t>is the difference between Type A, B and C standards? </a:t>
            </a:r>
            <a:r>
              <a:rPr lang="es-MX" sz="1600" b="0" i="0" u="none" strike="noStrike" dirty="0">
                <a:effectLst/>
              </a:rPr>
              <a:t>Recuperado de </a:t>
            </a:r>
            <a:r>
              <a:rPr lang="es-MX" sz="1600" dirty="0">
                <a:hlinkClick r:id="rId2"/>
              </a:rPr>
              <a:t>https://www.pilz.com/en-INT/support/knowhow/faq/standards/articles/167667</a:t>
            </a:r>
            <a:endParaRPr lang="es-MX" sz="1600" dirty="0"/>
          </a:p>
          <a:p>
            <a:pPr algn="l" fontAlgn="b"/>
            <a:r>
              <a:rPr lang="es-MX" sz="1600" dirty="0"/>
              <a:t>ISO. (2011</a:t>
            </a:r>
            <a:r>
              <a:rPr lang="es-MX" sz="1600" i="1" dirty="0"/>
              <a:t>). </a:t>
            </a:r>
            <a:r>
              <a:rPr lang="en-US" sz="1600" i="1" u="none" strike="noStrike" dirty="0">
                <a:solidFill>
                  <a:srgbClr val="404040"/>
                </a:solidFill>
                <a:effectLst/>
              </a:rPr>
              <a:t>ISO 10218-1:2011(</a:t>
            </a:r>
            <a:r>
              <a:rPr lang="en-US" sz="1600" i="1" u="none" strike="noStrike" dirty="0" err="1">
                <a:solidFill>
                  <a:srgbClr val="404040"/>
                </a:solidFill>
                <a:effectLst/>
              </a:rPr>
              <a:t>en</a:t>
            </a:r>
            <a:r>
              <a:rPr lang="en-US" sz="1600" i="1" u="none" strike="noStrike" dirty="0">
                <a:solidFill>
                  <a:srgbClr val="404040"/>
                </a:solidFill>
                <a:effectLst/>
              </a:rPr>
              <a:t>) Robots and robotic devices — Safety requirements for industrial robots — Part 1: Robots. </a:t>
            </a:r>
            <a:r>
              <a:rPr lang="es-MX" sz="1600" dirty="0">
                <a:solidFill>
                  <a:srgbClr val="404040"/>
                </a:solidFill>
              </a:rPr>
              <a:t>Recuperado de </a:t>
            </a:r>
            <a:r>
              <a:rPr lang="es-MX" sz="1600" dirty="0">
                <a:hlinkClick r:id="rId3"/>
              </a:rPr>
              <a:t>https://www.iso.org/obp/ui/#iso:std:iso:10218:-1:ed-2:v1:en</a:t>
            </a:r>
            <a:endParaRPr lang="es-MX" sz="1600" dirty="0"/>
          </a:p>
          <a:p>
            <a:r>
              <a:rPr lang="es-MX" sz="1600" dirty="0"/>
              <a:t>Matthias, B. (2013). </a:t>
            </a:r>
            <a:r>
              <a:rPr lang="es-MX" sz="1600" i="1" dirty="0"/>
              <a:t>ABB </a:t>
            </a:r>
            <a:r>
              <a:rPr lang="es-MX" sz="1600" i="1" dirty="0" err="1"/>
              <a:t>Robotics</a:t>
            </a:r>
            <a:r>
              <a:rPr lang="es-MX" sz="1600" i="1" dirty="0"/>
              <a:t> </a:t>
            </a:r>
            <a:r>
              <a:rPr lang="es-MX" sz="1600" i="1" dirty="0" err="1"/>
              <a:t>Customer</a:t>
            </a:r>
            <a:r>
              <a:rPr lang="es-MX" sz="1600" i="1" dirty="0"/>
              <a:t> </a:t>
            </a:r>
            <a:r>
              <a:rPr lang="es-MX" sz="1600" i="1" dirty="0" err="1"/>
              <a:t>Days</a:t>
            </a:r>
            <a:r>
              <a:rPr lang="es-MX" sz="1600" i="1" dirty="0"/>
              <a:t> 2013 Workshop: Safety</a:t>
            </a:r>
            <a:r>
              <a:rPr lang="es-MX" sz="1600" dirty="0"/>
              <a:t> [Presentación en diapositivas]. Recuperado de</a:t>
            </a:r>
            <a:r>
              <a:rPr lang="es-MX" sz="1600" dirty="0">
                <a:hlinkClick r:id="rId4"/>
              </a:rPr>
              <a:t> https://library.e.abb.com/public/188d2f386fbd4417a484ba4cf56b0df9/Safety_WS.pdf</a:t>
            </a:r>
            <a:endParaRPr lang="es-MX" sz="1600" dirty="0"/>
          </a:p>
          <a:p>
            <a:r>
              <a:rPr lang="es-MX" sz="1600" dirty="0" err="1"/>
              <a:t>Keyence</a:t>
            </a:r>
            <a:r>
              <a:rPr lang="es-MX" sz="1600" dirty="0"/>
              <a:t>. (s.f.).</a:t>
            </a:r>
            <a:r>
              <a:rPr lang="en-US" sz="1600" i="0" strike="noStrike" dirty="0">
                <a:effectLst/>
              </a:rPr>
              <a:t> </a:t>
            </a:r>
            <a:r>
              <a:rPr lang="en-US" sz="1600" i="1" u="none" strike="noStrike" dirty="0" err="1">
                <a:effectLst/>
              </a:rPr>
              <a:t>PLr</a:t>
            </a:r>
            <a:r>
              <a:rPr lang="en-US" sz="1600" i="1" u="none" strike="noStrike" dirty="0">
                <a:effectLst/>
              </a:rPr>
              <a:t> and PL (From ISO 13849-1:2006)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MX" sz="1600" i="0" u="none" strike="noStrike" dirty="0">
                <a:effectLst/>
              </a:rPr>
              <a:t>Recuperado de </a:t>
            </a:r>
            <a:r>
              <a:rPr lang="es-MX" sz="1600" dirty="0">
                <a:hlinkClick r:id="rId5"/>
              </a:rPr>
              <a:t>https://www.keyence.com/ss/products/safetyknowledge/performance/level/</a:t>
            </a:r>
            <a:endParaRPr lang="es-MX" sz="1600" dirty="0"/>
          </a:p>
          <a:p>
            <a:r>
              <a:rPr lang="es-MX" sz="1600" dirty="0" err="1"/>
              <a:t>Samano</a:t>
            </a:r>
            <a:r>
              <a:rPr lang="es-MX" sz="1600" dirty="0"/>
              <a:t>, V. (2020). </a:t>
            </a:r>
            <a:r>
              <a:rPr lang="es-MX" sz="1600" i="1" dirty="0"/>
              <a:t>Seguridad en Celdas Robóticas</a:t>
            </a:r>
            <a:r>
              <a:rPr lang="es-MX" sz="1600" dirty="0"/>
              <a:t>[Presentación en diapositivas]. Recuperado de</a:t>
            </a:r>
            <a:r>
              <a:rPr lang="es-MX" sz="1600" dirty="0">
                <a:hlinkClick r:id="rId4"/>
              </a:rPr>
              <a:t> </a:t>
            </a:r>
            <a:r>
              <a:rPr lang="es-MX" sz="1600" dirty="0">
                <a:hlinkClick r:id="rId6"/>
              </a:rPr>
              <a:t>https://www.youtube.com/watch?v=AtNxx-jaIt4&amp;feature=youtu.be</a:t>
            </a:r>
            <a:endParaRPr lang="es-MX" sz="1600" dirty="0"/>
          </a:p>
          <a:p>
            <a:r>
              <a:rPr lang="es-MX" sz="1600" dirty="0"/>
              <a:t>ABB (2011). </a:t>
            </a:r>
            <a:r>
              <a:rPr lang="en-US" sz="1600" b="0" i="1" dirty="0">
                <a:effectLst/>
              </a:rPr>
              <a:t>Application manual - Motion functions and events</a:t>
            </a:r>
            <a:r>
              <a:rPr lang="en-US" sz="1600" b="0" i="0" dirty="0">
                <a:effectLst/>
              </a:rPr>
              <a:t>. </a:t>
            </a:r>
            <a:r>
              <a:rPr lang="es-MX" sz="1600" b="0" i="0" dirty="0">
                <a:effectLst/>
              </a:rPr>
              <a:t>Recuperado de</a:t>
            </a:r>
            <a:r>
              <a:rPr lang="es-MX" sz="1600" dirty="0"/>
              <a:t> </a:t>
            </a:r>
            <a:r>
              <a:rPr lang="es-MX" sz="16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shorturl.at/xADV1</a:t>
            </a:r>
          </a:p>
        </p:txBody>
      </p:sp>
    </p:spTree>
    <p:extLst>
      <p:ext uri="{BB962C8B-B14F-4D97-AF65-F5344CB8AC3E}">
        <p14:creationId xmlns:p14="http://schemas.microsoft.com/office/powerpoint/2010/main" val="394949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51C94-1E7A-4B11-B9F2-6E5F3C2C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Tipos de estándares de seguridad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604332-E52A-448E-8863-B9E47546C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97496"/>
            <a:ext cx="8915400" cy="4736394"/>
          </a:xfrm>
        </p:spPr>
        <p:txBody>
          <a:bodyPr>
            <a:normAutofit fontScale="92500" lnSpcReduction="10000"/>
          </a:bodyPr>
          <a:lstStyle/>
          <a:p>
            <a:r>
              <a:rPr lang="es-MX" b="1" dirty="0"/>
              <a:t>Tipo A: </a:t>
            </a:r>
            <a:r>
              <a:rPr lang="es-MX" dirty="0"/>
              <a:t>son estándares de seguridad básicas que cubren aspectos generales que se pueden aplicar a toda la maquinaria (</a:t>
            </a:r>
            <a:r>
              <a:rPr lang="es-MX" sz="1800" dirty="0"/>
              <a:t>PILZ, s.f.</a:t>
            </a:r>
            <a:r>
              <a:rPr lang="es-MX" dirty="0"/>
              <a:t>).</a:t>
            </a:r>
          </a:p>
          <a:p>
            <a:pPr marL="0" indent="0">
              <a:buNone/>
            </a:pPr>
            <a:r>
              <a:rPr lang="es-MX" i="1" dirty="0"/>
              <a:t>EN ISO 12100 - Principios generales para el diseño</a:t>
            </a:r>
          </a:p>
          <a:p>
            <a:pPr marL="0" indent="0">
              <a:buNone/>
            </a:pPr>
            <a:endParaRPr lang="es-MX" i="1" dirty="0"/>
          </a:p>
          <a:p>
            <a:r>
              <a:rPr lang="es-MX" b="1" dirty="0"/>
              <a:t>Tipo B: </a:t>
            </a:r>
            <a:r>
              <a:rPr lang="es-MX" dirty="0"/>
              <a:t>son estándares de seguridad genéricas que cubren aspectos de seguridad (Tipo B1) o un tipo de protección/salvaguarda (Tipo B2 ) que se puede utilizar en una amplia gama de maquinaria (</a:t>
            </a:r>
            <a:r>
              <a:rPr lang="es-MX" sz="1800" dirty="0"/>
              <a:t>PILZ, s.f.</a:t>
            </a:r>
            <a:r>
              <a:rPr lang="es-MX" dirty="0"/>
              <a:t>).</a:t>
            </a:r>
          </a:p>
          <a:p>
            <a:pPr marL="0" indent="0">
              <a:buNone/>
            </a:pPr>
            <a:r>
              <a:rPr lang="es-MX" i="1" dirty="0"/>
              <a:t>EN ISO 13851 - Partes de sistemas de control relacionadas con seguridad. (B1)</a:t>
            </a:r>
          </a:p>
          <a:p>
            <a:pPr marL="0" indent="0">
              <a:buNone/>
            </a:pPr>
            <a:r>
              <a:rPr lang="es-MX" i="1" dirty="0"/>
              <a:t>EN 574 - Dispositivos de control a dos manos. (B2)</a:t>
            </a:r>
          </a:p>
          <a:p>
            <a:pPr marL="0" indent="0">
              <a:buNone/>
            </a:pPr>
            <a:endParaRPr lang="es-MX" i="1" dirty="0"/>
          </a:p>
          <a:p>
            <a:r>
              <a:rPr lang="es-MX" b="1" dirty="0"/>
              <a:t>Tipo C:</a:t>
            </a:r>
            <a:r>
              <a:rPr lang="es-MX" dirty="0"/>
              <a:t> son estándares de seguridad de máquinas que tratan con los requisitos de seguridad detallados para una máquina o grupo de máquinas en particular (</a:t>
            </a:r>
            <a:r>
              <a:rPr lang="es-MX" sz="1800" dirty="0"/>
              <a:t>PILZ, s.f.</a:t>
            </a:r>
            <a:r>
              <a:rPr lang="es-MX" dirty="0"/>
              <a:t>).</a:t>
            </a:r>
          </a:p>
          <a:p>
            <a:pPr marL="0" indent="0">
              <a:buNone/>
            </a:pPr>
            <a:r>
              <a:rPr lang="es-MX" i="1" dirty="0"/>
              <a:t>EN ISO 16092-3 - Prensas hidráulicas</a:t>
            </a:r>
          </a:p>
          <a:p>
            <a:pPr marL="0" indent="0">
              <a:buNone/>
            </a:pPr>
            <a:r>
              <a:rPr lang="es-MX" b="1" i="1" dirty="0"/>
              <a:t>EN ISO 10218 - Robots y dispositivos robóticos</a:t>
            </a:r>
          </a:p>
          <a:p>
            <a:pPr marL="0" indent="0">
              <a:buNone/>
            </a:pPr>
            <a:endParaRPr lang="es-MX" i="1" dirty="0"/>
          </a:p>
        </p:txBody>
      </p:sp>
      <p:pic>
        <p:nvPicPr>
          <p:cNvPr id="1026" name="Picture 2" descr="De Muy Alta Resolución 3D De Un Robot Industrial. Fotos, Retratos, Imágenes  Y Fotografía De Archivo Libres De Derecho. Image 26754750.">
            <a:extLst>
              <a:ext uri="{FF2B5EF4-FFF2-40B4-BE49-F238E27FC236}">
                <a16:creationId xmlns:a16="http://schemas.microsoft.com/office/drawing/2014/main" id="{21AB9C09-5938-4002-8261-EB097A42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261" y="5360504"/>
            <a:ext cx="901148" cy="90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842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25257-DE1C-47CE-BA62-1538F85F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4000" dirty="0"/>
              <a:t>EN ISO 10218 - Robots y dispositivos robóticos</a:t>
            </a:r>
            <a:br>
              <a:rPr lang="es-MX" b="1" i="1" dirty="0"/>
            </a:b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359C89-5FAA-482B-A690-B2935B2AB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Los peligros asociados con los robots son bien reconocidos, pero las fuentes de los peligros suelen ser exclusivas de un sistema de robot en particular (</a:t>
            </a:r>
            <a:r>
              <a:rPr lang="es-MX" sz="1800" dirty="0"/>
              <a:t>ISO, 2011</a:t>
            </a:r>
            <a:r>
              <a:rPr lang="es-MX" dirty="0"/>
              <a:t>).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Los riesgos asociados con estos peligros varían según el tipo de robot utilizado y su propósito, y la forma en que se instala, programa, opera y mantiene (</a:t>
            </a:r>
            <a:r>
              <a:rPr lang="es-MX" sz="1800" dirty="0"/>
              <a:t>ISO, 2011</a:t>
            </a:r>
            <a:r>
              <a:rPr lang="es-MX" dirty="0"/>
              <a:t>).</a:t>
            </a:r>
          </a:p>
          <a:p>
            <a:endParaRPr lang="es-MX" dirty="0"/>
          </a:p>
          <a:p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2050" name="Picture 2" descr="🥇 Robots industriales y robótica industrial. Marcas y ejemplos">
            <a:extLst>
              <a:ext uri="{FF2B5EF4-FFF2-40B4-BE49-F238E27FC236}">
                <a16:creationId xmlns:a16="http://schemas.microsoft.com/office/drawing/2014/main" id="{0317971B-C658-4BA8-8148-CBA040E8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722" y="5170032"/>
            <a:ext cx="1482380" cy="148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obot Delta Omron Paralelo 800 - 650">
            <a:extLst>
              <a:ext uri="{FF2B5EF4-FFF2-40B4-BE49-F238E27FC236}">
                <a16:creationId xmlns:a16="http://schemas.microsoft.com/office/drawing/2014/main" id="{10A062E8-B1B8-4DB8-A297-CC813B27B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908" y="5255431"/>
            <a:ext cx="1644372" cy="131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R100™ | Mobile Industrial Robots">
            <a:extLst>
              <a:ext uri="{FF2B5EF4-FFF2-40B4-BE49-F238E27FC236}">
                <a16:creationId xmlns:a16="http://schemas.microsoft.com/office/drawing/2014/main" id="{4CFE8B7A-2E07-4835-B7D3-B488C01D7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086" y="5255431"/>
            <a:ext cx="1976507" cy="148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nger Robot In Operation - Industrial OSHA Machine Hazard Signs | Seton |  Seton">
            <a:extLst>
              <a:ext uri="{FF2B5EF4-FFF2-40B4-BE49-F238E27FC236}">
                <a16:creationId xmlns:a16="http://schemas.microsoft.com/office/drawing/2014/main" id="{9EBB4792-70EF-486F-AA97-02A4C2751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b="15826"/>
          <a:stretch/>
        </p:blipFill>
        <p:spPr bwMode="auto">
          <a:xfrm>
            <a:off x="6418159" y="2910822"/>
            <a:ext cx="1632858" cy="111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rning: Robot Crush Warning and Guidelines ANSI - Wall Sign | Creative  Safety Supply">
            <a:extLst>
              <a:ext uri="{FF2B5EF4-FFF2-40B4-BE49-F238E27FC236}">
                <a16:creationId xmlns:a16="http://schemas.microsoft.com/office/drawing/2014/main" id="{66C3DE0C-9CE6-4C5B-B98C-9644BE8C9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t="2997" r="2900" b="52850"/>
          <a:stretch/>
        </p:blipFill>
        <p:spPr bwMode="auto">
          <a:xfrm>
            <a:off x="8602868" y="2910822"/>
            <a:ext cx="1690579" cy="111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64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25257-DE1C-47CE-BA62-1538F85F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4000" dirty="0"/>
              <a:t>EN ISO 10218 - Robots y dispositivos robóticos</a:t>
            </a:r>
            <a:br>
              <a:rPr lang="es-MX" b="1" i="1" dirty="0"/>
            </a:b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359C89-5FAA-482B-A690-B2935B2AB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726" y="2200936"/>
            <a:ext cx="5931935" cy="4267200"/>
          </a:xfrm>
        </p:spPr>
        <p:txBody>
          <a:bodyPr>
            <a:normAutofit/>
          </a:bodyPr>
          <a:lstStyle/>
          <a:p>
            <a:r>
              <a:rPr lang="es-MX" dirty="0"/>
              <a:t>En reconocimiento de la naturaleza variable de los peligros con los diferentes usos de los robots industriales, la ISO 10218 se divide en dos partes (</a:t>
            </a:r>
            <a:r>
              <a:rPr lang="es-MX" sz="1800" dirty="0"/>
              <a:t>ISO, 2011</a:t>
            </a:r>
            <a:r>
              <a:rPr lang="es-MX" dirty="0"/>
              <a:t>).</a:t>
            </a:r>
          </a:p>
          <a:p>
            <a:endParaRPr lang="es-MX" dirty="0"/>
          </a:p>
          <a:p>
            <a:pPr lvl="1"/>
            <a:r>
              <a:rPr lang="es-MX" b="1" dirty="0"/>
              <a:t>ISO 10218-1 </a:t>
            </a:r>
            <a:r>
              <a:rPr lang="es-MX" dirty="0"/>
              <a:t>proporciona una guía para garantizar la seguridad en el diseño y la construcción del robot (</a:t>
            </a:r>
            <a:r>
              <a:rPr lang="es-MX" sz="1400" dirty="0"/>
              <a:t>ISO, 2011</a:t>
            </a:r>
            <a:r>
              <a:rPr lang="es-MX" dirty="0"/>
              <a:t>).</a:t>
            </a:r>
          </a:p>
          <a:p>
            <a:endParaRPr lang="es-MX" dirty="0"/>
          </a:p>
          <a:p>
            <a:pPr lvl="1"/>
            <a:r>
              <a:rPr lang="es-MX" b="1" dirty="0"/>
              <a:t>ISO 10218-2 </a:t>
            </a:r>
            <a:r>
              <a:rPr lang="es-MX" dirty="0"/>
              <a:t>proporciona pautas para la protección del personal durante la integración, instalación, pruebas funcionales, programación, operación, mantenimiento y reparación del robot(</a:t>
            </a:r>
            <a:r>
              <a:rPr lang="es-MX" sz="1600" dirty="0"/>
              <a:t>ISO, 2011</a:t>
            </a:r>
            <a:r>
              <a:rPr lang="es-MX" dirty="0"/>
              <a:t>).</a:t>
            </a:r>
          </a:p>
          <a:p>
            <a:pPr lvl="1"/>
            <a:endParaRPr lang="es-MX" dirty="0"/>
          </a:p>
        </p:txBody>
      </p:sp>
      <p:pic>
        <p:nvPicPr>
          <p:cNvPr id="2050" name="Picture 2" descr="ABB Group - Wikipedia">
            <a:extLst>
              <a:ext uri="{FF2B5EF4-FFF2-40B4-BE49-F238E27FC236}">
                <a16:creationId xmlns:a16="http://schemas.microsoft.com/office/drawing/2014/main" id="{C941AF46-1169-446F-8493-70C5DCD1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190" y="3481312"/>
            <a:ext cx="1112354" cy="44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Yaskawa global site">
            <a:extLst>
              <a:ext uri="{FF2B5EF4-FFF2-40B4-BE49-F238E27FC236}">
                <a16:creationId xmlns:a16="http://schemas.microsoft.com/office/drawing/2014/main" id="{44BEEC9B-BDD4-4CBD-AF98-C23E9B327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856" y="4176763"/>
            <a:ext cx="2187023" cy="39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UKA - Home | Facebook">
            <a:extLst>
              <a:ext uri="{FF2B5EF4-FFF2-40B4-BE49-F238E27FC236}">
                <a16:creationId xmlns:a16="http://schemas.microsoft.com/office/drawing/2014/main" id="{7D1FF7D2-EFD8-4CE9-89CE-9D706FBCD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t="40260" r="12281" b="39951"/>
          <a:stretch/>
        </p:blipFill>
        <p:spPr bwMode="auto">
          <a:xfrm>
            <a:off x="9832491" y="3491122"/>
            <a:ext cx="1643270" cy="42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utomation, Robotics, FANUC Robotics, Partners in THINC">
            <a:extLst>
              <a:ext uri="{FF2B5EF4-FFF2-40B4-BE49-F238E27FC236}">
                <a16:creationId xmlns:a16="http://schemas.microsoft.com/office/drawing/2014/main" id="{BF45EDE7-B2BC-469D-A7A3-7FFF09CE1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3" t="40450" r="8636" b="40926"/>
          <a:stretch/>
        </p:blipFill>
        <p:spPr bwMode="auto">
          <a:xfrm>
            <a:off x="10084904" y="4029011"/>
            <a:ext cx="2000252" cy="45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o from Manual to Automated Palletizing with Configurable Robotic Cell |  2018-10-24 | Packaging Strategies">
            <a:extLst>
              <a:ext uri="{FF2B5EF4-FFF2-40B4-BE49-F238E27FC236}">
                <a16:creationId xmlns:a16="http://schemas.microsoft.com/office/drawing/2014/main" id="{C5CA1424-988D-412D-A426-D4E306A8D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368" y="4827674"/>
            <a:ext cx="2684393" cy="164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158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CE526-9247-476C-B5E0-BFD64D500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ISO 10218-1: Robots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25833D-4D4F-4C36-829E-42CFEB193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7" t="25882" r="23587" b="24239"/>
          <a:stretch/>
        </p:blipFill>
        <p:spPr>
          <a:xfrm>
            <a:off x="687388" y="2228888"/>
            <a:ext cx="7513183" cy="382071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62F7A4D-5AE6-4A2C-817E-33F7A0748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66" t="54278" r="53153" b="23683"/>
          <a:stretch/>
        </p:blipFill>
        <p:spPr>
          <a:xfrm>
            <a:off x="8560020" y="1155633"/>
            <a:ext cx="3118763" cy="15107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968C600-182F-40FB-A2C6-3068B212F6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35" t="27767" r="52282" b="30426"/>
          <a:stretch/>
        </p:blipFill>
        <p:spPr>
          <a:xfrm>
            <a:off x="9888693" y="4354909"/>
            <a:ext cx="1790090" cy="21269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2422B9E-BB29-4F4F-BB3A-565BB6FBFD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978" t="43215" r="35435" b="29266"/>
          <a:stretch/>
        </p:blipFill>
        <p:spPr>
          <a:xfrm>
            <a:off x="8699945" y="3104020"/>
            <a:ext cx="1656521" cy="188637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6AB38BA-536E-41DB-86E0-E928A9C21FAA}"/>
              </a:ext>
            </a:extLst>
          </p:cNvPr>
          <p:cNvSpPr txBox="1"/>
          <p:nvPr/>
        </p:nvSpPr>
        <p:spPr>
          <a:xfrm>
            <a:off x="986634" y="1488527"/>
            <a:ext cx="6914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Tabla 1 - Cambios de ISO 10218-1: 2006 a: 2011. Tabla recuperada de </a:t>
            </a:r>
            <a:r>
              <a:rPr lang="es-MX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 </a:t>
            </a:r>
            <a:r>
              <a:rPr lang="es-MX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Robotics</a:t>
            </a:r>
            <a:r>
              <a:rPr lang="es-MX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lang="es-MX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Days</a:t>
            </a:r>
            <a:r>
              <a:rPr lang="es-MX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2013 Workshop: Safety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MX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879464E-49F4-4627-B44B-EEF806142559}"/>
              </a:ext>
            </a:extLst>
          </p:cNvPr>
          <p:cNvSpPr txBox="1"/>
          <p:nvPr/>
        </p:nvSpPr>
        <p:spPr>
          <a:xfrm>
            <a:off x="7257142" y="209586"/>
            <a:ext cx="4934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s-MX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Figura 1 – Referencias de la ISO 10218-1: 2011.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Figura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recuperada de </a:t>
            </a:r>
            <a:r>
              <a:rPr lang="es-MX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 </a:t>
            </a:r>
            <a:r>
              <a:rPr lang="es-MX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Robotics</a:t>
            </a:r>
            <a:r>
              <a:rPr lang="es-MX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lang="es-MX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Days</a:t>
            </a:r>
            <a:r>
              <a:rPr lang="es-MX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2013 Workshop: Safety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MX" i="1" dirty="0">
              <a:solidFill>
                <a:srgbClr val="44546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935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CE526-9247-476C-B5E0-BFD64D500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ISO 10218-1: Robots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3EE2E4-198C-4282-ABA5-255E93881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7" t="31489" r="50870" b="18438"/>
          <a:stretch/>
        </p:blipFill>
        <p:spPr>
          <a:xfrm>
            <a:off x="7582054" y="2448740"/>
            <a:ext cx="3187546" cy="3220626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690504B7-1DD4-452A-910C-31F5D8B2B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933" y="1456465"/>
            <a:ext cx="8714893" cy="1408044"/>
          </a:xfrm>
        </p:spPr>
        <p:txBody>
          <a:bodyPr>
            <a:normAutofit/>
          </a:bodyPr>
          <a:lstStyle/>
          <a:p>
            <a:r>
              <a:rPr lang="es-MX" dirty="0"/>
              <a:t>El nivel de rendimiento </a:t>
            </a:r>
            <a:r>
              <a:rPr lang="es-MX" b="1" dirty="0"/>
              <a:t>(PL) de ISO 13849-1:2006 </a:t>
            </a:r>
            <a:r>
              <a:rPr lang="es-MX" dirty="0"/>
              <a:t>es un valor utilizado para definir la capacidad de las partes relacionadas con la seguridad de los sistemas de control para realizar una función de seguridad en condiciones previsibles (</a:t>
            </a:r>
            <a:r>
              <a:rPr lang="es-MX" sz="1800" dirty="0" err="1"/>
              <a:t>Keyence</a:t>
            </a:r>
            <a:r>
              <a:rPr lang="es-MX" sz="1800" dirty="0"/>
              <a:t>, s.f.</a:t>
            </a:r>
            <a:r>
              <a:rPr lang="es-MX" dirty="0"/>
              <a:t>).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5D1CA2D-1CBF-4992-AAEE-4322EBD4E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35" t="36322" r="16702" b="25012"/>
          <a:stretch/>
        </p:blipFill>
        <p:spPr>
          <a:xfrm>
            <a:off x="1683436" y="3554944"/>
            <a:ext cx="3525079" cy="27503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30093B8-D895-432C-A266-EA7A8EC4A0A3}"/>
              </a:ext>
            </a:extLst>
          </p:cNvPr>
          <p:cNvSpPr txBox="1"/>
          <p:nvPr/>
        </p:nvSpPr>
        <p:spPr>
          <a:xfrm>
            <a:off x="6154056" y="582377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s-MX" sz="18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Figura 2 – Referencias de la ISO 10218-1: 2011.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Figura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recuperada de </a:t>
            </a:r>
            <a:r>
              <a:rPr lang="es-MX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 </a:t>
            </a:r>
            <a:r>
              <a:rPr lang="es-MX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Robotics</a:t>
            </a:r>
            <a:r>
              <a:rPr lang="es-MX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lang="es-MX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Days</a:t>
            </a:r>
            <a:r>
              <a:rPr lang="es-MX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2013 Workshop: Safety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MX" sz="1800" i="1" dirty="0">
              <a:solidFill>
                <a:srgbClr val="44546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8088A55-F27A-4209-8B16-1F0DDEB9B548}"/>
              </a:ext>
            </a:extLst>
          </p:cNvPr>
          <p:cNvSpPr txBox="1"/>
          <p:nvPr/>
        </p:nvSpPr>
        <p:spPr>
          <a:xfrm>
            <a:off x="368948" y="2908613"/>
            <a:ext cx="6154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s-MX" dirty="0">
                <a:solidFill>
                  <a:srgbClr val="44546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Tabla</a:t>
            </a:r>
            <a:r>
              <a:rPr lang="es-MX" sz="18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– Performance </a:t>
            </a:r>
            <a:r>
              <a:rPr lang="es-MX" sz="1800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Level</a:t>
            </a:r>
            <a:r>
              <a:rPr lang="es-MX" sz="18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Tabla 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recuperada de </a:t>
            </a:r>
            <a:r>
              <a:rPr lang="en-US" sz="1800" i="1" u="none" strike="noStrike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PLr</a:t>
            </a:r>
            <a:r>
              <a:rPr lang="en-US" sz="180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PL (From ISO 13849-1:2006)</a:t>
            </a:r>
            <a:r>
              <a:rPr lang="en-US" sz="18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MX" sz="1800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49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397C3-40D1-4BC9-A499-F6DF281F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ISO 10218-2: Celdas Robóticas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2FBA9D-7BF5-408F-BB06-BF061EA67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9555" y="1540189"/>
            <a:ext cx="8915400" cy="3777622"/>
          </a:xfrm>
        </p:spPr>
        <p:txBody>
          <a:bodyPr/>
          <a:lstStyle/>
          <a:p>
            <a:r>
              <a:rPr lang="es-MX" dirty="0"/>
              <a:t>Usar el estándar 10218-2 es un proceso iterativo en donde se busca eliminar los peligros y reducir los riesgos mediante medidas de seguridad (</a:t>
            </a:r>
            <a:r>
              <a:rPr lang="es-MX" dirty="0" err="1"/>
              <a:t>Samano</a:t>
            </a:r>
            <a:r>
              <a:rPr lang="es-MX" dirty="0"/>
              <a:t>, 2020).</a:t>
            </a:r>
          </a:p>
          <a:p>
            <a:endParaRPr lang="es-MX" dirty="0"/>
          </a:p>
          <a:p>
            <a:r>
              <a:rPr lang="es-MX" dirty="0"/>
              <a:t>El proceso se divide en tres etapas:</a:t>
            </a:r>
          </a:p>
          <a:p>
            <a:pPr lvl="1"/>
            <a:r>
              <a:rPr lang="es-MX" dirty="0"/>
              <a:t>1) Análisis de riesgos</a:t>
            </a:r>
          </a:p>
          <a:p>
            <a:pPr lvl="1"/>
            <a:r>
              <a:rPr lang="es-MX" dirty="0"/>
              <a:t>2) Evaluación de riesgos</a:t>
            </a:r>
          </a:p>
          <a:p>
            <a:pPr lvl="1"/>
            <a:r>
              <a:rPr lang="es-MX" dirty="0"/>
              <a:t>3) Reducción de riesgos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15154C2-92F9-4645-8F5A-CD8852671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74" t="21242" r="13587" b="19792"/>
          <a:stretch/>
        </p:blipFill>
        <p:spPr>
          <a:xfrm>
            <a:off x="7883626" y="2542958"/>
            <a:ext cx="3031923" cy="343768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B2362B3-7637-4941-9767-694ED62F005C}"/>
              </a:ext>
            </a:extLst>
          </p:cNvPr>
          <p:cNvSpPr txBox="1"/>
          <p:nvPr/>
        </p:nvSpPr>
        <p:spPr>
          <a:xfrm>
            <a:off x="6096000" y="606047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s-MX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Figura 3 – Proceso Iterativo de la ISO 10218-2: 2011.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Figura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recuperada de </a:t>
            </a:r>
            <a:r>
              <a:rPr lang="es-MX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Seguridad en Celdas Robóticas</a:t>
            </a:r>
            <a:endParaRPr lang="es-MX" sz="1800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343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397C3-40D1-4BC9-A499-F6DF281F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ISO 10218-2: Celdas Robóticas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D142FA4-C5A2-4756-9ED4-4ADF42292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27200"/>
            <a:ext cx="8915400" cy="3777622"/>
          </a:xfrm>
        </p:spPr>
        <p:txBody>
          <a:bodyPr/>
          <a:lstStyle/>
          <a:p>
            <a:r>
              <a:rPr lang="es-MX" dirty="0"/>
              <a:t>Los requerimientos de seguridad de acuerdo al estándar ISO 10218-2 incluyen (</a:t>
            </a:r>
            <a:r>
              <a:rPr lang="es-MX" dirty="0" err="1"/>
              <a:t>Samano</a:t>
            </a:r>
            <a:r>
              <a:rPr lang="es-MX" dirty="0"/>
              <a:t>, 2020):</a:t>
            </a:r>
          </a:p>
          <a:p>
            <a:pPr lvl="1"/>
            <a:r>
              <a:rPr lang="es-MX" dirty="0"/>
              <a:t>5.1 Requerimientos generales de seguridad</a:t>
            </a:r>
          </a:p>
          <a:p>
            <a:pPr lvl="1"/>
            <a:r>
              <a:rPr lang="es-MX" dirty="0"/>
              <a:t>5.3.3 Controles de accionamiento (Indicadores de estado)</a:t>
            </a:r>
          </a:p>
          <a:p>
            <a:pPr lvl="1"/>
            <a:r>
              <a:rPr lang="es-MX" dirty="0"/>
              <a:t>5.8.3 Habilitación de dispositivos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53CCF2E-51CF-4C05-957A-701C3FB29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2" t="43341" r="53638" b="21595"/>
          <a:stretch/>
        </p:blipFill>
        <p:spPr>
          <a:xfrm>
            <a:off x="1587275" y="3794091"/>
            <a:ext cx="3084285" cy="196013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0B29810-445B-4886-B4EB-2DE41FD78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1" t="47406" r="60119" b="20621"/>
          <a:stretch/>
        </p:blipFill>
        <p:spPr>
          <a:xfrm>
            <a:off x="6998119" y="3794091"/>
            <a:ext cx="2101459" cy="188881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9B966EE-6F2A-45EA-A239-7F569FF0FA79}"/>
              </a:ext>
            </a:extLst>
          </p:cNvPr>
          <p:cNvSpPr txBox="1"/>
          <p:nvPr/>
        </p:nvSpPr>
        <p:spPr>
          <a:xfrm>
            <a:off x="2545669" y="59107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s-MX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Figura 4 – Requerimientos de seguridad de la ISO 10218-2: 2011.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Figura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recuperada de </a:t>
            </a:r>
            <a:r>
              <a:rPr lang="es-MX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Seguridad en Celdas Robóticas</a:t>
            </a:r>
            <a:endParaRPr lang="es-MX" sz="1800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4329479-3547-4818-B80E-8225360F8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84" t="43341" r="21065" b="21595"/>
          <a:stretch/>
        </p:blipFill>
        <p:spPr>
          <a:xfrm>
            <a:off x="4615769" y="3794091"/>
            <a:ext cx="2431143" cy="196013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A69DA04-1207-423F-8990-56AB3E337CFF}"/>
              </a:ext>
            </a:extLst>
          </p:cNvPr>
          <p:cNvSpPr txBox="1"/>
          <p:nvPr/>
        </p:nvSpPr>
        <p:spPr>
          <a:xfrm>
            <a:off x="9260114" y="3794091"/>
            <a:ext cx="2612572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dirty="0"/>
              <a:t>En la simulación de RobotStudio se integraran como modelos CAD para una representación visual de estas medidas de seguridad.</a:t>
            </a:r>
          </a:p>
        </p:txBody>
      </p:sp>
    </p:spTree>
    <p:extLst>
      <p:ext uri="{BB962C8B-B14F-4D97-AF65-F5344CB8AC3E}">
        <p14:creationId xmlns:p14="http://schemas.microsoft.com/office/powerpoint/2010/main" val="1205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397C3-40D1-4BC9-A499-F6DF281F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ISO 10218-2: Celdas Robóticas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BA914A2F-59BF-428F-93B4-E21E43EEBD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1687665"/>
              </p:ext>
            </p:extLst>
          </p:nvPr>
        </p:nvGraphicFramePr>
        <p:xfrm>
          <a:off x="952768" y="3146198"/>
          <a:ext cx="6472212" cy="24554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9983">
                  <a:extLst>
                    <a:ext uri="{9D8B030D-6E8A-4147-A177-3AD203B41FA5}">
                      <a16:colId xmlns:a16="http://schemas.microsoft.com/office/drawing/2014/main" val="4164149390"/>
                    </a:ext>
                  </a:extLst>
                </a:gridCol>
                <a:gridCol w="5312229">
                  <a:extLst>
                    <a:ext uri="{9D8B030D-6E8A-4147-A177-3AD203B41FA5}">
                      <a16:colId xmlns:a16="http://schemas.microsoft.com/office/drawing/2014/main" val="250349737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400" u="none" strike="noStrike" dirty="0">
                          <a:effectLst/>
                        </a:rPr>
                        <a:t>Diseño de la celda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9" marR="4839" marT="48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368493"/>
                  </a:ext>
                </a:extLst>
              </a:tr>
              <a:tr h="537871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>
                          <a:effectLst/>
                        </a:rPr>
                        <a:t>4.2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9" marR="4839" marT="48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>
                          <a:effectLst/>
                        </a:rPr>
                        <a:t>El diseño del sistema de robot y la disposición de la celda es un proceso clave en la eliminación de peligros y reducción de riesgos.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9" marR="4839" marT="48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64122"/>
                  </a:ext>
                </a:extLst>
              </a:tr>
              <a:tr h="515832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>
                          <a:effectLst/>
                        </a:rPr>
                        <a:t>4.2 inciso a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9" marR="4839" marT="48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>
                          <a:effectLst/>
                        </a:rPr>
                        <a:t>Establecer los límites físicos (tridimensionales) de la celda o línea.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9" marR="4839" marT="48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961943"/>
                  </a:ext>
                </a:extLst>
              </a:tr>
              <a:tr h="585854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>
                          <a:effectLst/>
                        </a:rPr>
                        <a:t>4.2 inciso b</a:t>
                      </a:r>
                      <a:endParaRPr lang="es-MX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9" marR="4839" marT="48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u="none" strike="noStrike" dirty="0">
                          <a:effectLst/>
                        </a:rPr>
                        <a:t>1) identificar el espacio máximo del sistema de robot, establecer espacios restringidos y operativos, e identificar la necesidad de espacios libres alrededor de obstáculos.</a:t>
                      </a:r>
                      <a:endParaRPr lang="es-MX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9" marR="4839" marT="48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400030"/>
                  </a:ext>
                </a:extLst>
              </a:tr>
              <a:tr h="403644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1" u="none" strike="noStrike" dirty="0">
                          <a:effectLst/>
                        </a:rPr>
                        <a:t>4.2 inciso b</a:t>
                      </a:r>
                      <a:endParaRPr lang="es-MX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9" marR="4839" marT="48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1" u="none" strike="noStrike" dirty="0">
                          <a:effectLst/>
                        </a:rPr>
                        <a:t>4) acceso y vía segura para fines de servicio, limpieza, resolución de problemas y mantenimiento;</a:t>
                      </a:r>
                      <a:endParaRPr lang="es-MX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39" marR="4839" marT="48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144282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6C3F1EAB-4EF0-45D3-8AFF-184EB6D2D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86" y="2195470"/>
            <a:ext cx="3933371" cy="295002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CA19115-3160-4727-A291-EDF6D656BCAE}"/>
              </a:ext>
            </a:extLst>
          </p:cNvPr>
          <p:cNvSpPr txBox="1"/>
          <p:nvPr/>
        </p:nvSpPr>
        <p:spPr>
          <a:xfrm>
            <a:off x="952768" y="21954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Tabla 3 - </a:t>
            </a:r>
            <a:r>
              <a:rPr lang="es-MX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Requerimientos de diseño de celda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Tabla recuperada de </a:t>
            </a:r>
            <a:r>
              <a:rPr lang="en-US" sz="1800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Robots and robotic devices — Safety requirements for industrial robots</a:t>
            </a:r>
            <a:endParaRPr lang="es-MX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849489-F7FA-4DD7-9EBB-B7580ECF0646}"/>
              </a:ext>
            </a:extLst>
          </p:cNvPr>
          <p:cNvSpPr txBox="1"/>
          <p:nvPr/>
        </p:nvSpPr>
        <p:spPr>
          <a:xfrm>
            <a:off x="7910286" y="5435968"/>
            <a:ext cx="4078514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dirty="0"/>
              <a:t>En la simulación de RobotStudio se integrara un modelo CAD y una señal digital para simular la activación de la cortina de luz.</a:t>
            </a:r>
          </a:p>
        </p:txBody>
      </p:sp>
    </p:spTree>
    <p:extLst>
      <p:ext uri="{BB962C8B-B14F-4D97-AF65-F5344CB8AC3E}">
        <p14:creationId xmlns:p14="http://schemas.microsoft.com/office/powerpoint/2010/main" val="616416136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Espiral</Template>
  <TotalTime>751</TotalTime>
  <Words>1138</Words>
  <Application>Microsoft Office PowerPoint</Application>
  <PresentationFormat>Panorámica</PresentationFormat>
  <Paragraphs>76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Times New Roman</vt:lpstr>
      <vt:lpstr>Wingdings 3</vt:lpstr>
      <vt:lpstr>Espiral</vt:lpstr>
      <vt:lpstr>ISO 10218:2011 Robots y dispositivos robóticos Requisitos de seguridad para robots industriales </vt:lpstr>
      <vt:lpstr>Tipos de estándares de seguridad</vt:lpstr>
      <vt:lpstr>EN ISO 10218 - Robots y dispositivos robóticos </vt:lpstr>
      <vt:lpstr>EN ISO 10218 - Robots y dispositivos robóticos </vt:lpstr>
      <vt:lpstr>ISO 10218-1: Robots</vt:lpstr>
      <vt:lpstr>ISO 10218-1: Robots</vt:lpstr>
      <vt:lpstr>ISO 10218-2: Celdas Robóticas</vt:lpstr>
      <vt:lpstr>ISO 10218-2: Celdas Robóticas</vt:lpstr>
      <vt:lpstr>ISO 10218-2: Celdas Robóticas</vt:lpstr>
      <vt:lpstr>ISO 10218-2: Celdas Robóticas</vt:lpstr>
      <vt:lpstr>ISO 10218-2: Celdas Robóticas</vt:lpstr>
      <vt:lpstr>Fuentes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ISO 10218:2011 Robots and robotic devices Safety requirements for industrial robots</dc:title>
  <dc:creator>Maurilio Eduardo Patiño Pérez</dc:creator>
  <cp:lastModifiedBy>Maurilio Eduardo Patiño Pérez</cp:lastModifiedBy>
  <cp:revision>31</cp:revision>
  <dcterms:created xsi:type="dcterms:W3CDTF">2020-11-19T22:07:01Z</dcterms:created>
  <dcterms:modified xsi:type="dcterms:W3CDTF">2020-11-21T03:28:01Z</dcterms:modified>
</cp:coreProperties>
</file>